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3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C40328-AD53-4B66-BD2D-3CFD6C663C56}" type="datetimeFigureOut">
              <a:rPr lang="en-US" smtClean="0"/>
              <a:t>1/14/2015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6E2553-286A-4DE2-95D9-FFEB7E7721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3494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6E2553-286A-4DE2-95D9-FFEB7E77216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67621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6DE2D33A-9FD9-48C1-9F69-3059331DFEF8}" type="datetimeFigureOut">
              <a:rPr lang="en-US" smtClean="0"/>
              <a:t>1/14/2015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52B4FE9E-48A0-4F24-82AE-F61B3E0D54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09394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2D33A-9FD9-48C1-9F69-3059331DFEF8}" type="datetimeFigureOut">
              <a:rPr lang="en-US" smtClean="0"/>
              <a:t>1/14/2015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4FE9E-48A0-4F24-82AE-F61B3E0D54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5420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6DE2D33A-9FD9-48C1-9F69-3059331DFEF8}" type="datetimeFigureOut">
              <a:rPr lang="en-US" smtClean="0"/>
              <a:t>1/14/2015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52B4FE9E-48A0-4F24-82AE-F61B3E0D54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97030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2D33A-9FD9-48C1-9F69-3059331DFEF8}" type="datetimeFigureOut">
              <a:rPr lang="en-US" smtClean="0"/>
              <a:t>1/14/2015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52B4FE9E-48A0-4F24-82AE-F61B3E0D54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8989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6DE2D33A-9FD9-48C1-9F69-3059331DFEF8}" type="datetimeFigureOut">
              <a:rPr lang="en-US" smtClean="0"/>
              <a:t>1/14/2015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52B4FE9E-48A0-4F24-82AE-F61B3E0D54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5754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2D33A-9FD9-48C1-9F69-3059331DFEF8}" type="datetimeFigureOut">
              <a:rPr lang="en-US" smtClean="0"/>
              <a:t>1/14/2015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4FE9E-48A0-4F24-82AE-F61B3E0D54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9867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2D33A-9FD9-48C1-9F69-3059331DFEF8}" type="datetimeFigureOut">
              <a:rPr lang="en-US" smtClean="0"/>
              <a:t>1/14/2015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4FE9E-48A0-4F24-82AE-F61B3E0D54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775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2D33A-9FD9-48C1-9F69-3059331DFEF8}" type="datetimeFigureOut">
              <a:rPr lang="en-US" smtClean="0"/>
              <a:t>1/14/2015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4FE9E-48A0-4F24-82AE-F61B3E0D54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6976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2D33A-9FD9-48C1-9F69-3059331DFEF8}" type="datetimeFigureOut">
              <a:rPr lang="en-US" smtClean="0"/>
              <a:t>1/14/2015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4FE9E-48A0-4F24-82AE-F61B3E0D54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8482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6DE2D33A-9FD9-48C1-9F69-3059331DFEF8}" type="datetimeFigureOut">
              <a:rPr lang="en-US" smtClean="0"/>
              <a:t>1/14/2015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52B4FE9E-48A0-4F24-82AE-F61B3E0D54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78189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2D33A-9FD9-48C1-9F69-3059331DFEF8}" type="datetimeFigureOut">
              <a:rPr lang="en-US" smtClean="0"/>
              <a:t>1/14/2015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4FE9E-48A0-4F24-82AE-F61B3E0D54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5172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6DE2D33A-9FD9-48C1-9F69-3059331DFEF8}" type="datetimeFigureOut">
              <a:rPr lang="en-US" smtClean="0"/>
              <a:t>1/14/2015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52B4FE9E-48A0-4F24-82AE-F61B3E0D54A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341436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4713" y="737124"/>
            <a:ext cx="10993549" cy="1132765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ROBOT HANDS WITH APPLICATION TO PROSTHESES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4713" y="3308008"/>
            <a:ext cx="11224122" cy="2847132"/>
          </a:xfrm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rgbClr val="0070C0"/>
                </a:solidFill>
              </a:rPr>
              <a:t>National technical university of Athens</a:t>
            </a:r>
          </a:p>
          <a:p>
            <a:r>
              <a:rPr lang="en-US" sz="2000" dirty="0" smtClean="0">
                <a:solidFill>
                  <a:srgbClr val="0070C0"/>
                </a:solidFill>
              </a:rPr>
              <a:t>School of mechanical engineering</a:t>
            </a:r>
          </a:p>
          <a:p>
            <a:r>
              <a:rPr lang="en-US" sz="2000" dirty="0" smtClean="0">
                <a:solidFill>
                  <a:srgbClr val="0070C0"/>
                </a:solidFill>
              </a:rPr>
              <a:t>Department of mechanical design &amp; automatic control</a:t>
            </a:r>
          </a:p>
          <a:p>
            <a:r>
              <a:rPr lang="en-US" sz="2000" dirty="0" smtClean="0">
                <a:solidFill>
                  <a:srgbClr val="0070C0"/>
                </a:solidFill>
              </a:rPr>
              <a:t>KONTOUDIS GEORGE</a:t>
            </a:r>
            <a:r>
              <a:rPr lang="el-GR" sz="2600" dirty="0" smtClean="0">
                <a:solidFill>
                  <a:srgbClr val="0070C0"/>
                </a:solidFill>
              </a:rPr>
              <a:t>-02111681</a:t>
            </a:r>
            <a:endParaRPr lang="en-US" sz="2600" dirty="0" smtClean="0">
              <a:solidFill>
                <a:srgbClr val="0070C0"/>
              </a:solidFill>
            </a:endParaRPr>
          </a:p>
          <a:p>
            <a:r>
              <a:rPr lang="en-US" sz="2000" dirty="0" smtClean="0">
                <a:solidFill>
                  <a:srgbClr val="0070C0"/>
                </a:solidFill>
              </a:rPr>
              <a:t>Advisor: professor Leonidas G. </a:t>
            </a:r>
            <a:r>
              <a:rPr lang="en-US" sz="2000" dirty="0" err="1" smtClean="0">
                <a:solidFill>
                  <a:srgbClr val="0070C0"/>
                </a:solidFill>
              </a:rPr>
              <a:t>alexopoulos</a:t>
            </a:r>
            <a:endParaRPr lang="el-GR" sz="2000" dirty="0" smtClean="0">
              <a:solidFill>
                <a:srgbClr val="0070C0"/>
              </a:solidFill>
            </a:endParaRPr>
          </a:p>
          <a:p>
            <a:r>
              <a:rPr lang="el-GR" sz="2000" dirty="0" smtClean="0">
                <a:solidFill>
                  <a:srgbClr val="0070C0"/>
                </a:solidFill>
              </a:rPr>
              <a:t>Εμβιομηχανικη &amp; βιοιατρικη τεχνολογια</a:t>
            </a:r>
            <a:endParaRPr lang="en-US" sz="2000" dirty="0">
              <a:solidFill>
                <a:srgbClr val="0070C0"/>
              </a:solidFill>
            </a:endParaRPr>
          </a:p>
        </p:txBody>
      </p:sp>
      <p:pic>
        <p:nvPicPr>
          <p:cNvPr id="9" name="Picture 8" descr="C:\Users\Κοντούδης Γιώργος\Dropbox\ΕΜΠ\ΠΥΡΦΟΡΟΣ\pyrforos.gif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4079" y="3993049"/>
            <a:ext cx="2068398" cy="2060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83263" y="590210"/>
            <a:ext cx="1506497" cy="2466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0860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Μειονεκτήματα </a:t>
            </a:r>
            <a:r>
              <a:rPr lang="el-GR" dirty="0"/>
              <a:t>ηλεκτρομυογραφικών διεπαφών και τρόποι αντιμετώπισης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067" y="1869742"/>
            <a:ext cx="5096277" cy="4517409"/>
          </a:xfrm>
        </p:spPr>
        <p:txBody>
          <a:bodyPr>
            <a:normAutofit/>
          </a:bodyPr>
          <a:lstStyle/>
          <a:p>
            <a:pPr lvl="0"/>
            <a:r>
              <a:rPr lang="el-GR" dirty="0"/>
              <a:t>Πολυπλοκότητα ανθρώπινου μυοσκελετικού συστήματος</a:t>
            </a:r>
            <a:endParaRPr lang="en-US" dirty="0"/>
          </a:p>
          <a:p>
            <a:pPr lvl="0"/>
            <a:r>
              <a:rPr lang="el-GR" dirty="0"/>
              <a:t>Μη γραμμική σχέση μεταξύ της ανθρώπινης μυοηλεκτρικής δραστηριότητας και της κίνησης ή της δύναμης που τίθεται προς εκτίμηση</a:t>
            </a:r>
            <a:endParaRPr lang="en-US" dirty="0"/>
          </a:p>
          <a:p>
            <a:pPr lvl="0"/>
            <a:r>
              <a:rPr lang="el-GR" dirty="0"/>
              <a:t>Μυϊκή κόπωση</a:t>
            </a:r>
            <a:endParaRPr lang="en-US" dirty="0"/>
          </a:p>
          <a:p>
            <a:pPr lvl="0"/>
            <a:r>
              <a:rPr lang="el-GR" dirty="0"/>
              <a:t>Θόρυβος των σημάτων λόγω διαταραχής της θέσης των ηλεκτροδίων</a:t>
            </a:r>
            <a:endParaRPr lang="en-US" dirty="0"/>
          </a:p>
          <a:p>
            <a:pPr lvl="0"/>
            <a:r>
              <a:rPr lang="el-GR" dirty="0"/>
              <a:t>Μυϊκές συσπάσεις</a:t>
            </a:r>
            <a:endParaRPr lang="en-US" dirty="0"/>
          </a:p>
          <a:p>
            <a:pPr lvl="0"/>
            <a:r>
              <a:rPr lang="el-GR" dirty="0"/>
              <a:t>Ιδρώτας 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6096000" y="1869742"/>
            <a:ext cx="5096277" cy="45174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06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l-GR" dirty="0" smtClean="0"/>
              <a:t>Πολυπλοκότητα ανθρώπινου μυοσκελετικού συστήματος </a:t>
            </a:r>
            <a:r>
              <a:rPr lang="el-GR" dirty="0"/>
              <a:t>χρησιμοποιήθηκε η μέθοδος Ανάλυσης Κυρίων Συνιστωσών </a:t>
            </a:r>
            <a:r>
              <a:rPr lang="en-US" dirty="0" smtClean="0"/>
              <a:t>(PCA)</a:t>
            </a:r>
          </a:p>
          <a:p>
            <a:r>
              <a:rPr lang="el-GR" dirty="0"/>
              <a:t> </a:t>
            </a:r>
            <a:r>
              <a:rPr lang="en-US" dirty="0" smtClean="0"/>
              <a:t>A</a:t>
            </a:r>
            <a:r>
              <a:rPr lang="el-GR" dirty="0" smtClean="0"/>
              <a:t>ποφεύγεται </a:t>
            </a:r>
            <a:r>
              <a:rPr lang="el-GR" dirty="0"/>
              <a:t>να </a:t>
            </a:r>
            <a:r>
              <a:rPr lang="el-GR" dirty="0" smtClean="0"/>
              <a:t>αποκωδικοποιείται </a:t>
            </a:r>
            <a:r>
              <a:rPr lang="el-GR" dirty="0"/>
              <a:t>μία συνεχή αναπαράσταση της ανθρώπινης κίνησης, εστιάζοντας σε μία διακριτή </a:t>
            </a:r>
            <a:r>
              <a:rPr lang="el-GR" dirty="0" smtClean="0"/>
              <a:t>προσέγγιση </a:t>
            </a:r>
          </a:p>
          <a:p>
            <a:r>
              <a:rPr lang="el-GR" dirty="0"/>
              <a:t>Σχετικά με τη προσέγγιση του συνεχούς ηλεκτρομυογραφικού </a:t>
            </a:r>
            <a:r>
              <a:rPr lang="el-GR" dirty="0" smtClean="0"/>
              <a:t>ελέγχου </a:t>
            </a:r>
            <a:r>
              <a:rPr lang="el-GR" dirty="0"/>
              <a:t>διάφορα μοντέλα έχουν </a:t>
            </a:r>
            <a:r>
              <a:rPr lang="el-GR" dirty="0" smtClean="0"/>
              <a:t>χρησιμοποιηθεί </a:t>
            </a:r>
            <a:r>
              <a:rPr lang="el-GR" dirty="0"/>
              <a:t>μυοσκελετικό μοντέλο </a:t>
            </a:r>
            <a:r>
              <a:rPr lang="el-GR" dirty="0" smtClean="0"/>
              <a:t>Hill, </a:t>
            </a:r>
            <a:r>
              <a:rPr lang="el-GR" dirty="0"/>
              <a:t>Τεχνητά Νευρωνικά </a:t>
            </a:r>
            <a:r>
              <a:rPr lang="el-GR" dirty="0" smtClean="0"/>
              <a:t>Δίκτυα.</a:t>
            </a:r>
          </a:p>
          <a:p>
            <a:pPr marL="0" indent="0">
              <a:buFont typeface="Wingdings 2" panose="05020102010507070707" pitchFamily="18" charset="2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81451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l-GR" dirty="0" smtClean="0"/>
              <a:t>Ευχαριστω!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5248" y="1857496"/>
            <a:ext cx="2921504" cy="4793536"/>
          </a:xfrm>
        </p:spPr>
      </p:pic>
    </p:spTree>
    <p:extLst>
      <p:ext uri="{BB962C8B-B14F-4D97-AF65-F5344CB8AC3E}">
        <p14:creationId xmlns:p14="http://schemas.microsoft.com/office/powerpoint/2010/main" val="15006984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03814"/>
          </a:xfrm>
        </p:spPr>
        <p:txBody>
          <a:bodyPr/>
          <a:lstStyle/>
          <a:p>
            <a:r>
              <a:rPr lang="el-GR" b="1" dirty="0" smtClean="0"/>
              <a:t>Ανθρωπινο χερι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1" y="2180496"/>
            <a:ext cx="3840683" cy="3824519"/>
          </a:xfrm>
        </p:spPr>
        <p:txBody>
          <a:bodyPr>
            <a:normAutofit/>
          </a:bodyPr>
          <a:lstStyle/>
          <a:p>
            <a:r>
              <a:rPr lang="el-GR" sz="2000" b="1" dirty="0"/>
              <a:t>Το ανθρώπινο χέρι θεωρείται το τελειότερο άκρο στον </a:t>
            </a:r>
            <a:r>
              <a:rPr lang="el-GR" sz="2000" b="1" dirty="0" smtClean="0"/>
              <a:t>κόσμο</a:t>
            </a:r>
          </a:p>
          <a:p>
            <a:r>
              <a:rPr lang="el-GR" sz="2000" b="1" dirty="0" smtClean="0"/>
              <a:t>Βάρος Χεριού ~400</a:t>
            </a:r>
            <a:r>
              <a:rPr lang="en-US" sz="2000" b="1" dirty="0" smtClean="0"/>
              <a:t>gr</a:t>
            </a:r>
          </a:p>
          <a:p>
            <a:r>
              <a:rPr lang="el-GR" sz="2000" b="1" dirty="0" smtClean="0"/>
              <a:t>Διαστάσεις χεριού</a:t>
            </a:r>
            <a:r>
              <a:rPr lang="en-US" sz="2000" b="1" dirty="0" smtClean="0"/>
              <a:t> </a:t>
            </a:r>
            <a:r>
              <a:rPr lang="el-GR" sz="2000" b="1" dirty="0" smtClean="0"/>
              <a:t>ΗΒ &amp; Η</a:t>
            </a:r>
            <a:r>
              <a:rPr lang="en-US" sz="2000" b="1" dirty="0" smtClean="0"/>
              <a:t>L</a:t>
            </a:r>
          </a:p>
          <a:p>
            <a:r>
              <a:rPr lang="el-GR" sz="2000" b="1" dirty="0" smtClean="0"/>
              <a:t>Αριθμός </a:t>
            </a:r>
            <a:r>
              <a:rPr lang="el-GR" sz="2000" b="1" dirty="0"/>
              <a:t>αρθρώσεων και βαθμοί ελευθερίας</a:t>
            </a:r>
            <a:endParaRPr lang="en-US" sz="2000" b="1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38281" y="2180496"/>
            <a:ext cx="3872527" cy="3872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6882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b="1" dirty="0" smtClean="0"/>
              <a:t>Εμπορικα ρομποτικα χερια: χρηση ωσ προσθετικα μελη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2434963" cy="3678303"/>
          </a:xfrm>
        </p:spPr>
        <p:txBody>
          <a:bodyPr/>
          <a:lstStyle/>
          <a:p>
            <a:pPr lvl="0"/>
            <a:r>
              <a:rPr lang="en-US" dirty="0" err="1"/>
              <a:t>Bebionic</a:t>
            </a:r>
            <a:r>
              <a:rPr lang="en-US" dirty="0"/>
              <a:t> v2</a:t>
            </a:r>
            <a:r>
              <a:rPr lang="el-GR" dirty="0"/>
              <a:t> της </a:t>
            </a:r>
            <a:r>
              <a:rPr lang="en-US" dirty="0"/>
              <a:t>RSL Steeper</a:t>
            </a:r>
          </a:p>
          <a:p>
            <a:pPr lvl="0"/>
            <a:r>
              <a:rPr lang="en-US" dirty="0" err="1"/>
              <a:t>iLimb</a:t>
            </a:r>
            <a:r>
              <a:rPr lang="el-GR" dirty="0"/>
              <a:t> της </a:t>
            </a:r>
            <a:r>
              <a:rPr lang="en-US" dirty="0"/>
              <a:t>Touch Bionics</a:t>
            </a:r>
          </a:p>
          <a:p>
            <a:pPr lvl="0"/>
            <a:r>
              <a:rPr lang="en-US" dirty="0"/>
              <a:t>Vincent Hand </a:t>
            </a:r>
            <a:r>
              <a:rPr lang="el-GR" dirty="0"/>
              <a:t>της </a:t>
            </a:r>
            <a:r>
              <a:rPr lang="en-US" dirty="0"/>
              <a:t>Vincent </a:t>
            </a:r>
            <a:r>
              <a:rPr lang="en-US" dirty="0" smtClean="0"/>
              <a:t>Systems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7372" y="2099240"/>
            <a:ext cx="3103133" cy="384081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0505" y="2309570"/>
            <a:ext cx="2413851" cy="36304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78775" y="2309570"/>
            <a:ext cx="3302652" cy="3549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9060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2135" y="265428"/>
            <a:ext cx="11029616" cy="894632"/>
          </a:xfrm>
        </p:spPr>
        <p:txBody>
          <a:bodyPr/>
          <a:lstStyle/>
          <a:p>
            <a:r>
              <a:rPr lang="el-GR" b="1" dirty="0" smtClean="0"/>
              <a:t>Συγκριτικοσ πινακασ ρομποτικων χεριων</a:t>
            </a:r>
            <a:endParaRPr lang="en-US" b="1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84108015"/>
              </p:ext>
            </p:extLst>
          </p:nvPr>
        </p:nvGraphicFramePr>
        <p:xfrm>
          <a:off x="300248" y="1596788"/>
          <a:ext cx="11709781" cy="5212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35167"/>
                <a:gridCol w="1280488"/>
                <a:gridCol w="968991"/>
                <a:gridCol w="1978926"/>
                <a:gridCol w="736979"/>
                <a:gridCol w="710450"/>
                <a:gridCol w="1135167"/>
                <a:gridCol w="1135167"/>
                <a:gridCol w="1135167"/>
                <a:gridCol w="1493279"/>
              </a:tblGrid>
              <a:tr h="68480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Developers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Weight (grams)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Overall Size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# of Joints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DOF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# of Actuators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Actuation Method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Joint Coupling Method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Adaptive grip</a:t>
                      </a:r>
                      <a:endParaRPr lang="en-US" sz="1600" dirty="0"/>
                    </a:p>
                  </a:txBody>
                  <a:tcPr/>
                </a:tc>
              </a:tr>
              <a:tr h="1237329">
                <a:tc>
                  <a:txBody>
                    <a:bodyPr/>
                    <a:lstStyle/>
                    <a:p>
                      <a:pPr algn="l"/>
                      <a:r>
                        <a:rPr lang="en-US" dirty="0" err="1" smtClean="0"/>
                        <a:t>iLimb</a:t>
                      </a:r>
                      <a:r>
                        <a:rPr lang="en-US" dirty="0" smtClean="0"/>
                        <a:t> Pulse (2010)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Touch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Bionics 	</a:t>
                      </a:r>
                    </a:p>
                    <a:p>
                      <a:pPr algn="l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460-465 	</a:t>
                      </a:r>
                    </a:p>
                    <a:p>
                      <a:pPr algn="l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80-182 mm long, 80-75 mm wide, 35-45 mm thick 	</a:t>
                      </a:r>
                    </a:p>
                    <a:p>
                      <a:pPr algn="l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11 	</a:t>
                      </a:r>
                    </a:p>
                    <a:p>
                      <a:pPr algn="l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l-GR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l-GR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DC Motor - Worm Gear 	</a:t>
                      </a:r>
                    </a:p>
                    <a:p>
                      <a:pPr algn="l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Tendon Linking MCP to PIP 	</a:t>
                      </a:r>
                    </a:p>
                    <a:p>
                      <a:pPr algn="l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Yes 	</a:t>
                      </a:r>
                    </a:p>
                    <a:p>
                      <a:pPr algn="l"/>
                      <a:endParaRPr lang="en-US" dirty="0"/>
                    </a:p>
                  </a:txBody>
                  <a:tcPr/>
                </a:tc>
              </a:tr>
              <a:tr h="1307456"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Vincent Hand (2010)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Vincent Systems 	</a:t>
                      </a:r>
                    </a:p>
                    <a:p>
                      <a:pPr algn="l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11 	</a:t>
                      </a:r>
                    </a:p>
                    <a:p>
                      <a:pPr algn="l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 	</a:t>
                      </a:r>
                    </a:p>
                    <a:p>
                      <a:pPr algn="l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 	</a:t>
                      </a:r>
                    </a:p>
                    <a:p>
                      <a:pPr algn="l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DC Motor - Worm Gear 	</a:t>
                      </a:r>
                    </a:p>
                    <a:p>
                      <a:pPr algn="l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Linkage spanning MCP to PIP 	</a:t>
                      </a:r>
                    </a:p>
                    <a:p>
                      <a:pPr algn="l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Yes</a:t>
                      </a:r>
                      <a:endParaRPr lang="en-US" dirty="0"/>
                    </a:p>
                  </a:txBody>
                  <a:tcPr/>
                </a:tc>
              </a:tr>
              <a:tr h="1025113">
                <a:tc>
                  <a:txBody>
                    <a:bodyPr/>
                    <a:lstStyle/>
                    <a:p>
                      <a:pPr algn="l"/>
                      <a:r>
                        <a:rPr lang="en-US" dirty="0" err="1" smtClean="0"/>
                        <a:t>Bebionic</a:t>
                      </a:r>
                      <a:r>
                        <a:rPr lang="en-US" dirty="0" smtClean="0"/>
                        <a:t> v2 (2011)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RSL Steeper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495-539 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190-200 mm long, 84-92 mm wide, 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50 mm thick 	</a:t>
                      </a:r>
                    </a:p>
                    <a:p>
                      <a:pPr algn="l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11 	</a:t>
                      </a:r>
                    </a:p>
                    <a:p>
                      <a:pPr algn="l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 	</a:t>
                      </a:r>
                    </a:p>
                    <a:p>
                      <a:pPr algn="l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 	</a:t>
                      </a:r>
                    </a:p>
                    <a:p>
                      <a:pPr algn="l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DC Motor - Lead Screw 	</a:t>
                      </a:r>
                    </a:p>
                    <a:p>
                      <a:pPr algn="l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Linkage spanning MCP to PIP 	</a:t>
                      </a:r>
                    </a:p>
                    <a:p>
                      <a:pPr algn="l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Yes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939532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7419" y="961980"/>
            <a:ext cx="11029616" cy="1013800"/>
          </a:xfrm>
        </p:spPr>
        <p:txBody>
          <a:bodyPr/>
          <a:lstStyle/>
          <a:p>
            <a:pPr lvl="0"/>
            <a:r>
              <a:rPr lang="el-GR" b="1" dirty="0"/>
              <a:t>Υποεπενεργούμενα χέρια</a:t>
            </a:r>
            <a:r>
              <a:rPr lang="en-US" b="1" dirty="0"/>
              <a:t/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5737721" cy="3678303"/>
          </a:xfrm>
        </p:spPr>
        <p:txBody>
          <a:bodyPr/>
          <a:lstStyle/>
          <a:p>
            <a:pPr marL="0" indent="0">
              <a:buNone/>
            </a:pPr>
            <a:r>
              <a:rPr lang="el-GR" dirty="0" smtClean="0"/>
              <a:t>Μειονεκτήματα Εμπορικών ρομποτικών χεριών:</a:t>
            </a:r>
          </a:p>
          <a:p>
            <a:pPr lvl="0"/>
            <a:r>
              <a:rPr lang="en-US" dirty="0"/>
              <a:t>H</a:t>
            </a:r>
            <a:r>
              <a:rPr lang="el-GR" dirty="0"/>
              <a:t> πολυπλοκότητα της κατασκευής</a:t>
            </a:r>
            <a:endParaRPr lang="en-US" dirty="0"/>
          </a:p>
          <a:p>
            <a:pPr lvl="0"/>
            <a:r>
              <a:rPr lang="el-GR" dirty="0"/>
              <a:t>Η έλλειψη προσαρμοστικότητας σε όλα τα αντικείμενα</a:t>
            </a:r>
            <a:endParaRPr lang="en-US" dirty="0"/>
          </a:p>
          <a:p>
            <a:pPr lvl="0"/>
            <a:r>
              <a:rPr lang="el-GR" dirty="0"/>
              <a:t>Το κόστος αγοράς τους </a:t>
            </a:r>
            <a:endParaRPr lang="en-US" dirty="0"/>
          </a:p>
          <a:p>
            <a:pPr lvl="0"/>
            <a:r>
              <a:rPr lang="el-GR" dirty="0"/>
              <a:t>Η ευθραυστότητα</a:t>
            </a:r>
            <a:endParaRPr lang="en-US" dirty="0"/>
          </a:p>
          <a:p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6318913" y="1958986"/>
            <a:ext cx="5737721" cy="36783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06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 panose="05020102010507070707" pitchFamily="18" charset="2"/>
              <a:buNone/>
            </a:pPr>
            <a:r>
              <a:rPr lang="el-GR" dirty="0" smtClean="0"/>
              <a:t>Κατευθύνσεις ερευνητικής κοινότητας:</a:t>
            </a:r>
          </a:p>
          <a:p>
            <a:pPr lvl="0"/>
            <a:r>
              <a:rPr lang="el-GR" dirty="0"/>
              <a:t>Παθητική υποχωρητικότητα </a:t>
            </a:r>
            <a:r>
              <a:rPr lang="el-GR" dirty="0" smtClean="0"/>
              <a:t>(</a:t>
            </a:r>
            <a:r>
              <a:rPr lang="el-GR" dirty="0"/>
              <a:t>χαμηλές δυνάμεις κατά την επαφή με το </a:t>
            </a:r>
            <a:r>
              <a:rPr lang="el-GR" dirty="0" smtClean="0"/>
              <a:t>αντικείμενο &amp; </a:t>
            </a:r>
            <a:r>
              <a:rPr lang="el-GR" dirty="0"/>
              <a:t>παθητική παρέκκλιση του χεριού σε μη-δομημένα </a:t>
            </a:r>
            <a:r>
              <a:rPr lang="el-GR" dirty="0" smtClean="0"/>
              <a:t>περιβάλλοντα)</a:t>
            </a:r>
            <a:endParaRPr lang="en-US" dirty="0" smtClean="0"/>
          </a:p>
          <a:p>
            <a:r>
              <a:rPr lang="el-GR" dirty="0"/>
              <a:t>Προσαρμοστικότητα επενέργησης </a:t>
            </a:r>
            <a:endParaRPr lang="el-GR" dirty="0" smtClean="0"/>
          </a:p>
          <a:p>
            <a:r>
              <a:rPr lang="el-GR" dirty="0"/>
              <a:t>Στιβαρή κατασκευή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30580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b="1" dirty="0" smtClean="0"/>
              <a:t>Υποεπενεργητικότητα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1715956"/>
            <a:ext cx="5096277" cy="5142043"/>
          </a:xfrm>
        </p:spPr>
        <p:txBody>
          <a:bodyPr/>
          <a:lstStyle/>
          <a:p>
            <a:r>
              <a:rPr lang="el-GR" dirty="0" smtClean="0"/>
              <a:t>Λιγότεροι </a:t>
            </a:r>
            <a:r>
              <a:rPr lang="el-GR" dirty="0"/>
              <a:t>κινητήρες από βαθμούς </a:t>
            </a:r>
            <a:r>
              <a:rPr lang="el-GR" dirty="0" smtClean="0"/>
              <a:t>ελευθερίας</a:t>
            </a:r>
          </a:p>
          <a:p>
            <a:r>
              <a:rPr lang="el-GR" dirty="0"/>
              <a:t>Κ</a:t>
            </a:r>
            <a:r>
              <a:rPr lang="el-GR" dirty="0" smtClean="0"/>
              <a:t>ίνηση </a:t>
            </a:r>
            <a:r>
              <a:rPr lang="el-GR" dirty="0"/>
              <a:t>της ακραίας φάλαγγας </a:t>
            </a:r>
            <a:r>
              <a:rPr lang="el-GR" dirty="0" smtClean="0"/>
              <a:t>ακόμα </a:t>
            </a:r>
            <a:r>
              <a:rPr lang="el-GR" dirty="0"/>
              <a:t>και μετά την επαφή </a:t>
            </a:r>
            <a:endParaRPr lang="el-GR" dirty="0" smtClean="0"/>
          </a:p>
          <a:p>
            <a:r>
              <a:rPr lang="el-GR" dirty="0" smtClean="0"/>
              <a:t>Πιο </a:t>
            </a:r>
            <a:r>
              <a:rPr lang="el-GR" dirty="0"/>
              <a:t>οικονομικές </a:t>
            </a:r>
            <a:endParaRPr lang="el-GR" dirty="0" smtClean="0"/>
          </a:p>
          <a:p>
            <a:r>
              <a:rPr lang="el-GR" dirty="0" smtClean="0"/>
              <a:t>Πιο </a:t>
            </a:r>
            <a:r>
              <a:rPr lang="el-GR" dirty="0"/>
              <a:t>ελαφριές </a:t>
            </a:r>
            <a:endParaRPr lang="el-GR" dirty="0" smtClean="0"/>
          </a:p>
          <a:p>
            <a:r>
              <a:rPr lang="el-GR" dirty="0"/>
              <a:t>Α</a:t>
            </a:r>
            <a:r>
              <a:rPr lang="el-GR" dirty="0" smtClean="0"/>
              <a:t>ρθρώσεις </a:t>
            </a:r>
            <a:r>
              <a:rPr lang="el-GR" dirty="0"/>
              <a:t>σύζευξης </a:t>
            </a:r>
            <a:r>
              <a:rPr lang="el-GR" dirty="0" smtClean="0"/>
              <a:t>θεωρούνται </a:t>
            </a:r>
            <a:r>
              <a:rPr lang="el-GR" dirty="0"/>
              <a:t>οι ελαστικές </a:t>
            </a:r>
            <a:r>
              <a:rPr lang="el-GR" dirty="0" smtClean="0"/>
              <a:t>αρθρώσεις</a:t>
            </a:r>
          </a:p>
          <a:p>
            <a:r>
              <a:rPr lang="el-GR" dirty="0" smtClean="0"/>
              <a:t>Ο μειωμένος αριθμός </a:t>
            </a:r>
            <a:r>
              <a:rPr lang="el-GR" dirty="0"/>
              <a:t>επενεργητών </a:t>
            </a:r>
            <a:r>
              <a:rPr lang="el-GR" dirty="0" smtClean="0"/>
              <a:t>διευκολύνει την </a:t>
            </a:r>
            <a:r>
              <a:rPr lang="el-GR" dirty="0"/>
              <a:t>μεταφορά πληροφοριών σε μη-δομημένα </a:t>
            </a:r>
            <a:r>
              <a:rPr lang="el-GR" dirty="0" smtClean="0"/>
              <a:t>περιβάλλοντα</a:t>
            </a:r>
          </a:p>
          <a:p>
            <a:r>
              <a:rPr lang="el-GR" dirty="0"/>
              <a:t>Η υποεπενεργητικότητα επιτυγχάνεται με την χρήση διαφορικών μηχανισμών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63942" y="2541215"/>
            <a:ext cx="3128058" cy="206058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2613" y="4601804"/>
            <a:ext cx="3279838" cy="2256195"/>
          </a:xfrm>
          <a:prstGeom prst="rect">
            <a:avLst/>
          </a:prstGeom>
        </p:spPr>
      </p:pic>
      <p:pic>
        <p:nvPicPr>
          <p:cNvPr id="6" name="Picture 5" descr="C:\Users\George\Dropbox\ΕΜΠ\9ο ΕΞΑΜΗΝΟ\ΕΜΒΙΟΜΗΧΑΝΙΚΗ &amp; ΒΙΟΙΑΤΡΙΚΗ ΤΕΧΝΟΛΟΓΙΑ\ΘΕΜΑ\photos\src\Whippletree.pn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0052" y="1897039"/>
            <a:ext cx="3373889" cy="270476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796740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Υποεπενεργούμενα </a:t>
            </a:r>
            <a:r>
              <a:rPr lang="el-GR" dirty="0"/>
              <a:t>χέρια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3" y="2180496"/>
            <a:ext cx="4461824" cy="3678303"/>
          </a:xfrm>
        </p:spPr>
        <p:txBody>
          <a:bodyPr/>
          <a:lstStyle/>
          <a:p>
            <a:pPr lvl="0"/>
            <a:r>
              <a:rPr lang="el-GR" dirty="0"/>
              <a:t>Ανθρωπομορφικό χέρι του </a:t>
            </a:r>
            <a:r>
              <a:rPr lang="en-US" dirty="0"/>
              <a:t>Yale </a:t>
            </a:r>
            <a:r>
              <a:rPr lang="en-US" dirty="0" smtClean="0"/>
              <a:t>University (Dof:8, Pulleys)</a:t>
            </a:r>
            <a:endParaRPr lang="en-US" dirty="0"/>
          </a:p>
          <a:p>
            <a:pPr lvl="0"/>
            <a:r>
              <a:rPr lang="el-GR" dirty="0"/>
              <a:t>Μη-ανθρωπομορφικό χέρι του </a:t>
            </a:r>
            <a:r>
              <a:rPr lang="en-US" dirty="0"/>
              <a:t>Model</a:t>
            </a:r>
            <a:r>
              <a:rPr lang="el-GR" dirty="0"/>
              <a:t>-</a:t>
            </a:r>
            <a:r>
              <a:rPr lang="en-US" dirty="0"/>
              <a:t>T Yale </a:t>
            </a:r>
            <a:r>
              <a:rPr lang="en-US" dirty="0" smtClean="0"/>
              <a:t>University (Dof:8, Hybrid)</a:t>
            </a:r>
            <a:endParaRPr lang="en-US" dirty="0"/>
          </a:p>
          <a:p>
            <a:pPr lvl="0"/>
            <a:r>
              <a:rPr lang="el-GR" dirty="0"/>
              <a:t>Ανθρωπομορφικό χέρι του </a:t>
            </a:r>
            <a:r>
              <a:rPr lang="en-US" dirty="0"/>
              <a:t>Laval </a:t>
            </a:r>
            <a:r>
              <a:rPr lang="en-US" dirty="0" smtClean="0"/>
              <a:t>University (Dof:15, Triangle Bars)</a:t>
            </a:r>
            <a:endParaRPr lang="en-US" dirty="0"/>
          </a:p>
          <a:p>
            <a:pPr lvl="0"/>
            <a:r>
              <a:rPr lang="el-GR" dirty="0"/>
              <a:t>Μη-ανθρωπομορφικό χέρι του </a:t>
            </a:r>
            <a:r>
              <a:rPr lang="en-US" dirty="0"/>
              <a:t>E</a:t>
            </a:r>
            <a:r>
              <a:rPr lang="el-GR" dirty="0"/>
              <a:t>θνικού Μετσόβιου </a:t>
            </a:r>
            <a:r>
              <a:rPr lang="el-GR" dirty="0" smtClean="0"/>
              <a:t>Πολυτεχνείου</a:t>
            </a:r>
            <a:r>
              <a:rPr lang="en-US" dirty="0"/>
              <a:t> </a:t>
            </a:r>
            <a:r>
              <a:rPr lang="en-US" dirty="0" smtClean="0"/>
              <a:t>(Dof:8, Cycle disk)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3017" y="1840307"/>
            <a:ext cx="2349793" cy="274534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38530" y="1840307"/>
            <a:ext cx="3695107" cy="239986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3017" y="4709999"/>
            <a:ext cx="2543530" cy="203863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6039" y="4135272"/>
            <a:ext cx="3144769" cy="2613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51283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l-GR" b="1" dirty="0"/>
              <a:t>Αλληλεπίδραση Ανθρώπου-Ρομπότ (</a:t>
            </a:r>
            <a:r>
              <a:rPr lang="en-US" b="1" dirty="0"/>
              <a:t>HRI)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4727787" cy="4384077"/>
          </a:xfrm>
        </p:spPr>
        <p:txBody>
          <a:bodyPr/>
          <a:lstStyle/>
          <a:p>
            <a:r>
              <a:rPr lang="en-US" dirty="0"/>
              <a:t>H</a:t>
            </a:r>
            <a:r>
              <a:rPr lang="el-GR" dirty="0" smtClean="0"/>
              <a:t>λεκτρομυογραφικά </a:t>
            </a:r>
            <a:r>
              <a:rPr lang="el-GR" dirty="0"/>
              <a:t>σήματα </a:t>
            </a:r>
            <a:endParaRPr lang="en-US" dirty="0" smtClean="0"/>
          </a:p>
          <a:p>
            <a:r>
              <a:rPr lang="en-US" dirty="0" smtClean="0"/>
              <a:t>H</a:t>
            </a:r>
            <a:r>
              <a:rPr lang="el-GR" dirty="0" smtClean="0"/>
              <a:t>λεκτρική </a:t>
            </a:r>
            <a:r>
              <a:rPr lang="el-GR" dirty="0"/>
              <a:t>δραστηριότητα σε επίπεδο </a:t>
            </a:r>
            <a:r>
              <a:rPr lang="el-GR" dirty="0" smtClean="0"/>
              <a:t>κυττάρου</a:t>
            </a:r>
            <a:endParaRPr lang="en-US" dirty="0" smtClean="0"/>
          </a:p>
          <a:p>
            <a:r>
              <a:rPr lang="en-US" dirty="0"/>
              <a:t>A</a:t>
            </a:r>
            <a:r>
              <a:rPr lang="el-GR" dirty="0" smtClean="0"/>
              <a:t>πελευθέρωση </a:t>
            </a:r>
            <a:r>
              <a:rPr lang="el-GR" dirty="0"/>
              <a:t>χημικών ουσιών στις νευρομυϊκές </a:t>
            </a:r>
            <a:r>
              <a:rPr lang="el-GR" dirty="0" smtClean="0"/>
              <a:t>συνάψεις</a:t>
            </a:r>
            <a:r>
              <a:rPr lang="en-US" dirty="0" smtClean="0"/>
              <a:t> </a:t>
            </a:r>
            <a:r>
              <a:rPr lang="el-GR" dirty="0" smtClean="0"/>
              <a:t>προκαλούν </a:t>
            </a:r>
            <a:r>
              <a:rPr lang="el-GR" dirty="0"/>
              <a:t>ένα ηλεκτρικό εκπολωτικό </a:t>
            </a:r>
            <a:r>
              <a:rPr lang="el-GR" dirty="0" smtClean="0"/>
              <a:t>κύμα</a:t>
            </a:r>
            <a:endParaRPr lang="en-US" dirty="0" smtClean="0"/>
          </a:p>
          <a:p>
            <a:r>
              <a:rPr lang="en-US" dirty="0"/>
              <a:t>E</a:t>
            </a:r>
            <a:r>
              <a:rPr lang="el-GR" dirty="0" smtClean="0"/>
              <a:t>πιφανειακό </a:t>
            </a:r>
            <a:r>
              <a:rPr lang="el-GR" dirty="0"/>
              <a:t>μυοηλεκτρικό </a:t>
            </a:r>
            <a:r>
              <a:rPr lang="el-GR" dirty="0" smtClean="0"/>
              <a:t>σήμα</a:t>
            </a:r>
            <a:r>
              <a:rPr lang="en-US" dirty="0" smtClean="0"/>
              <a:t>, </a:t>
            </a:r>
            <a:r>
              <a:rPr lang="el-GR" dirty="0"/>
              <a:t>ηλεκτρομυογράφημα (</a:t>
            </a:r>
            <a:r>
              <a:rPr lang="en-US" dirty="0" smtClean="0"/>
              <a:t>EMG)</a:t>
            </a:r>
          </a:p>
          <a:p>
            <a:r>
              <a:rPr lang="en-US" dirty="0"/>
              <a:t>M</a:t>
            </a:r>
            <a:r>
              <a:rPr lang="el-GR" dirty="0" smtClean="0"/>
              <a:t>έση </a:t>
            </a:r>
            <a:r>
              <a:rPr lang="el-GR" dirty="0"/>
              <a:t>συχνότητα του </a:t>
            </a:r>
            <a:r>
              <a:rPr lang="el-GR" dirty="0" smtClean="0"/>
              <a:t>σήματος</a:t>
            </a:r>
            <a:r>
              <a:rPr lang="en-US" dirty="0" smtClean="0"/>
              <a:t> </a:t>
            </a:r>
            <a:r>
              <a:rPr lang="el-GR" dirty="0"/>
              <a:t>100 </a:t>
            </a:r>
            <a:r>
              <a:rPr lang="en-US" dirty="0" smtClean="0"/>
              <a:t>Hz</a:t>
            </a:r>
          </a:p>
          <a:p>
            <a:r>
              <a:rPr lang="en-US" dirty="0"/>
              <a:t>M</a:t>
            </a:r>
            <a:r>
              <a:rPr lang="el-GR" dirty="0" smtClean="0"/>
              <a:t>ικρό </a:t>
            </a:r>
            <a:r>
              <a:rPr lang="el-GR" dirty="0"/>
              <a:t>πλάτος μ</a:t>
            </a:r>
            <a:r>
              <a:rPr lang="en-US" dirty="0"/>
              <a:t>V</a:t>
            </a:r>
            <a:r>
              <a:rPr lang="el-GR" dirty="0"/>
              <a:t> έως μερικά </a:t>
            </a:r>
            <a:r>
              <a:rPr lang="en-US" dirty="0" smtClean="0"/>
              <a:t>mV</a:t>
            </a:r>
          </a:p>
          <a:p>
            <a:r>
              <a:rPr lang="el-GR" dirty="0"/>
              <a:t>Η ενίσχυση που </a:t>
            </a:r>
            <a:r>
              <a:rPr lang="el-GR" dirty="0" smtClean="0"/>
              <a:t>απαιτείται</a:t>
            </a:r>
            <a:r>
              <a:rPr lang="en-US" dirty="0" smtClean="0"/>
              <a:t> </a:t>
            </a:r>
            <a:r>
              <a:rPr lang="el-GR" dirty="0"/>
              <a:t>είναι της τάξης 10</a:t>
            </a:r>
            <a:r>
              <a:rPr lang="el-GR" baseline="30000" dirty="0"/>
              <a:t>4</a:t>
            </a:r>
            <a:r>
              <a:rPr lang="el-GR" dirty="0"/>
              <a:t> – 10</a:t>
            </a:r>
            <a:r>
              <a:rPr lang="el-GR" baseline="30000" dirty="0"/>
              <a:t>5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5280" y="2038723"/>
            <a:ext cx="5955528" cy="4525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74309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Διεπαφεσ ηλεκτρομυογραφικων ηλεκτροδιων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3" y="2180496"/>
            <a:ext cx="5382880" cy="3678303"/>
          </a:xfrm>
        </p:spPr>
        <p:txBody>
          <a:bodyPr/>
          <a:lstStyle/>
          <a:p>
            <a:r>
              <a:rPr lang="el-GR" dirty="0" smtClean="0"/>
              <a:t>Κυρίως ηλεκτρόδια </a:t>
            </a:r>
            <a:r>
              <a:rPr lang="el-GR" dirty="0"/>
              <a:t>ξηρού τύπου ή αλλιώς ενεργά </a:t>
            </a:r>
            <a:r>
              <a:rPr lang="el-GR" dirty="0" smtClean="0"/>
              <a:t>ηλεκτρόδια</a:t>
            </a:r>
          </a:p>
          <a:p>
            <a:r>
              <a:rPr lang="el-GR" dirty="0"/>
              <a:t>2 ακροδέκτες που καταγράφουν την διαφορα του μυοηλεκτρικού σήματος και ένα ακροδέκτη </a:t>
            </a:r>
            <a:r>
              <a:rPr lang="el-GR" dirty="0" smtClean="0"/>
              <a:t>αναφοράς</a:t>
            </a:r>
          </a:p>
          <a:p>
            <a:r>
              <a:rPr lang="el-GR" dirty="0" smtClean="0"/>
              <a:t>Δεν </a:t>
            </a:r>
            <a:r>
              <a:rPr lang="el-GR" dirty="0"/>
              <a:t>απαιτουν την χρήση gel ή κολλητικών ουσιών </a:t>
            </a:r>
            <a:r>
              <a:rPr lang="el-GR" dirty="0" smtClean="0"/>
              <a:t>&amp;  επαναχρησιμοποιηση</a:t>
            </a:r>
          </a:p>
          <a:p>
            <a:r>
              <a:rPr lang="el-GR" dirty="0"/>
              <a:t>Σ</a:t>
            </a:r>
            <a:r>
              <a:rPr lang="el-GR" dirty="0" smtClean="0"/>
              <a:t>ημείο </a:t>
            </a:r>
            <a:r>
              <a:rPr lang="el-GR" dirty="0"/>
              <a:t>τοποθέτησης καθορίζει </a:t>
            </a:r>
            <a:r>
              <a:rPr lang="el-GR" dirty="0" smtClean="0"/>
              <a:t>την </a:t>
            </a:r>
            <a:r>
              <a:rPr lang="el-GR" dirty="0"/>
              <a:t>ποιότητα του </a:t>
            </a:r>
            <a:r>
              <a:rPr lang="el-GR" dirty="0" smtClean="0"/>
              <a:t>σήματος</a:t>
            </a:r>
          </a:p>
          <a:p>
            <a:r>
              <a:rPr lang="el-GR" dirty="0"/>
              <a:t>Ε</a:t>
            </a:r>
            <a:r>
              <a:rPr lang="el-GR" dirty="0" smtClean="0"/>
              <a:t>υαίσθητα </a:t>
            </a:r>
            <a:r>
              <a:rPr lang="el-GR" dirty="0"/>
              <a:t>στον θόρυβο από γειτονικούς μυς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0609" y="2150415"/>
            <a:ext cx="4022653" cy="3708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6460078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D1434"/>
      </a:accent1>
      <a:accent2>
        <a:srgbClr val="903163"/>
      </a:accent2>
      <a:accent3>
        <a:srgbClr val="B2324B"/>
      </a:accent3>
      <a:accent4>
        <a:srgbClr val="969FA7"/>
      </a:accent4>
      <a:accent5>
        <a:srgbClr val="66B1CE"/>
      </a:accent5>
      <a:accent6>
        <a:srgbClr val="40619D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TC103457464[[fn=Dividend]]</Template>
  <TotalTime>391</TotalTime>
  <Words>544</Words>
  <Application>Microsoft Office PowerPoint</Application>
  <PresentationFormat>Widescreen</PresentationFormat>
  <Paragraphs>105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Calibri</vt:lpstr>
      <vt:lpstr>Corbel</vt:lpstr>
      <vt:lpstr>Gill Sans MT</vt:lpstr>
      <vt:lpstr>Wingdings 2</vt:lpstr>
      <vt:lpstr>Dividend</vt:lpstr>
      <vt:lpstr>ROBOT HANDS WITH APPLICATION TO PROSTHESES</vt:lpstr>
      <vt:lpstr>Ανθρωπινο χερι</vt:lpstr>
      <vt:lpstr>Εμπορικα ρομποτικα χερια: χρηση ωσ προσθετικα μελη</vt:lpstr>
      <vt:lpstr>Συγκριτικοσ πινακασ ρομποτικων χεριων</vt:lpstr>
      <vt:lpstr>Υποεπενεργούμενα χέρια </vt:lpstr>
      <vt:lpstr>Υποεπενεργητικότητα</vt:lpstr>
      <vt:lpstr>Υποεπενεργούμενα χέρια</vt:lpstr>
      <vt:lpstr>Αλληλεπίδραση Ανθρώπου-Ρομπότ (HRI) </vt:lpstr>
      <vt:lpstr>Διεπαφεσ ηλεκτρομυογραφικων ηλεκτροδιων</vt:lpstr>
      <vt:lpstr>Μειονεκτήματα ηλεκτρομυογραφικών διεπαφών και τρόποι αντιμετώπισης</vt:lpstr>
      <vt:lpstr>Ευχαριστω!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Προσθετικο ρομποτικο χερι</dc:title>
  <dc:creator>George Kontoudis</dc:creator>
  <cp:lastModifiedBy>George Kontoudis</cp:lastModifiedBy>
  <cp:revision>48</cp:revision>
  <dcterms:created xsi:type="dcterms:W3CDTF">2014-08-08T15:34:48Z</dcterms:created>
  <dcterms:modified xsi:type="dcterms:W3CDTF">2015-01-14T08:06:13Z</dcterms:modified>
</cp:coreProperties>
</file>